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7"/>
  </p:notesMasterIdLst>
  <p:sldIdLst>
    <p:sldId id="256" r:id="rId2"/>
    <p:sldId id="265" r:id="rId3"/>
    <p:sldId id="267" r:id="rId4"/>
    <p:sldId id="257" r:id="rId5"/>
    <p:sldId id="258" r:id="rId6"/>
    <p:sldId id="269" r:id="rId7"/>
    <p:sldId id="272" r:id="rId8"/>
    <p:sldId id="273" r:id="rId9"/>
    <p:sldId id="276" r:id="rId10"/>
    <p:sldId id="277" r:id="rId11"/>
    <p:sldId id="278" r:id="rId12"/>
    <p:sldId id="274" r:id="rId13"/>
    <p:sldId id="261" r:id="rId14"/>
    <p:sldId id="275" r:id="rId15"/>
    <p:sldId id="279" r:id="rId16"/>
    <p:sldId id="285" r:id="rId17"/>
    <p:sldId id="283" r:id="rId18"/>
    <p:sldId id="282" r:id="rId19"/>
    <p:sldId id="284" r:id="rId20"/>
    <p:sldId id="281" r:id="rId21"/>
    <p:sldId id="270" r:id="rId22"/>
    <p:sldId id="286" r:id="rId23"/>
    <p:sldId id="271" r:id="rId24"/>
    <p:sldId id="287" r:id="rId25"/>
    <p:sldId id="2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FD50CC-AB8C-4FEC-9054-466ED6235DB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0E27EB-7A3F-46FA-85F5-676A32CCF0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Logistic Regression</a:t>
          </a:r>
        </a:p>
      </dgm:t>
    </dgm:pt>
    <dgm:pt modelId="{8500DF15-A4B6-4A17-B39C-EB0E35DFC06B}" type="parTrans" cxnId="{F3B05B80-7D2C-4560-BA82-21467AA5F0BE}">
      <dgm:prSet/>
      <dgm:spPr/>
      <dgm:t>
        <a:bodyPr/>
        <a:lstStyle/>
        <a:p>
          <a:endParaRPr lang="en-US"/>
        </a:p>
      </dgm:t>
    </dgm:pt>
    <dgm:pt modelId="{188F3558-CA9E-4C6E-B11B-2BEBA74B1D84}" type="sibTrans" cxnId="{F3B05B80-7D2C-4560-BA82-21467AA5F0BE}">
      <dgm:prSet/>
      <dgm:spPr/>
      <dgm:t>
        <a:bodyPr/>
        <a:lstStyle/>
        <a:p>
          <a:endParaRPr lang="en-US"/>
        </a:p>
      </dgm:t>
    </dgm:pt>
    <dgm:pt modelId="{7A826699-2739-4132-BD65-A395613E03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K-Nearest Neighbors</a:t>
          </a:r>
        </a:p>
      </dgm:t>
    </dgm:pt>
    <dgm:pt modelId="{30785362-9336-4AEF-A445-FCD745F9D923}" type="parTrans" cxnId="{7C927E62-11D1-48E4-B5DA-775AC151ABAB}">
      <dgm:prSet/>
      <dgm:spPr/>
      <dgm:t>
        <a:bodyPr/>
        <a:lstStyle/>
        <a:p>
          <a:endParaRPr lang="en-US"/>
        </a:p>
      </dgm:t>
    </dgm:pt>
    <dgm:pt modelId="{2B0B2C82-1965-4592-9E2F-95B33D5493B5}" type="sibTrans" cxnId="{7C927E62-11D1-48E4-B5DA-775AC151ABAB}">
      <dgm:prSet/>
      <dgm:spPr/>
      <dgm:t>
        <a:bodyPr/>
        <a:lstStyle/>
        <a:p>
          <a:endParaRPr lang="en-US"/>
        </a:p>
      </dgm:t>
    </dgm:pt>
    <dgm:pt modelId="{614BB19A-8BCF-4FDE-9AC3-A3E0D669B6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Decision Tree</a:t>
          </a:r>
        </a:p>
      </dgm:t>
    </dgm:pt>
    <dgm:pt modelId="{5674E9FB-EFE1-4649-8B47-22A7F7D1B8EC}" type="parTrans" cxnId="{41C63632-4269-491F-806F-B1E0691D2C8C}">
      <dgm:prSet/>
      <dgm:spPr/>
      <dgm:t>
        <a:bodyPr/>
        <a:lstStyle/>
        <a:p>
          <a:endParaRPr lang="en-US"/>
        </a:p>
      </dgm:t>
    </dgm:pt>
    <dgm:pt modelId="{F1FDCEEE-A128-4B24-89BB-8138B3A19CFB}" type="sibTrans" cxnId="{41C63632-4269-491F-806F-B1E0691D2C8C}">
      <dgm:prSet/>
      <dgm:spPr/>
      <dgm:t>
        <a:bodyPr/>
        <a:lstStyle/>
        <a:p>
          <a:endParaRPr lang="en-US"/>
        </a:p>
      </dgm:t>
    </dgm:pt>
    <dgm:pt modelId="{2277DA9A-5BBA-41B6-BF60-721F1C2F44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Random Forest</a:t>
          </a:r>
        </a:p>
      </dgm:t>
    </dgm:pt>
    <dgm:pt modelId="{71EDD908-AA50-4779-AA08-03BA68EA79B8}" type="parTrans" cxnId="{6676C66A-AF3F-4735-9D84-D4903F1F174D}">
      <dgm:prSet/>
      <dgm:spPr/>
      <dgm:t>
        <a:bodyPr/>
        <a:lstStyle/>
        <a:p>
          <a:endParaRPr lang="en-US"/>
        </a:p>
      </dgm:t>
    </dgm:pt>
    <dgm:pt modelId="{C2BACC21-F704-4358-B5FA-22242E5A814B}" type="sibTrans" cxnId="{6676C66A-AF3F-4735-9D84-D4903F1F174D}">
      <dgm:prSet/>
      <dgm:spPr/>
      <dgm:t>
        <a:bodyPr/>
        <a:lstStyle/>
        <a:p>
          <a:endParaRPr lang="en-US"/>
        </a:p>
      </dgm:t>
    </dgm:pt>
    <dgm:pt modelId="{0F7ABD33-DFDA-44D1-9325-0EADBACCD41C}" type="pres">
      <dgm:prSet presAssocID="{82FD50CC-AB8C-4FEC-9054-466ED6235DB2}" presName="root" presStyleCnt="0">
        <dgm:presLayoutVars>
          <dgm:dir/>
          <dgm:resizeHandles val="exact"/>
        </dgm:presLayoutVars>
      </dgm:prSet>
      <dgm:spPr/>
    </dgm:pt>
    <dgm:pt modelId="{61E65885-112A-469E-B0B7-36CE03B43854}" type="pres">
      <dgm:prSet presAssocID="{9E0E27EB-7A3F-46FA-85F5-676A32CCF014}" presName="compNode" presStyleCnt="0"/>
      <dgm:spPr/>
    </dgm:pt>
    <dgm:pt modelId="{A214DA4D-2B54-413D-9B80-402C29206CAD}" type="pres">
      <dgm:prSet presAssocID="{9E0E27EB-7A3F-46FA-85F5-676A32CCF014}" presName="bgRect" presStyleLbl="bgShp" presStyleIdx="0" presStyleCnt="4"/>
      <dgm:spPr/>
    </dgm:pt>
    <dgm:pt modelId="{53A89519-06DF-47F3-B046-BBDAFF74D8C7}" type="pres">
      <dgm:prSet presAssocID="{9E0E27EB-7A3F-46FA-85F5-676A32CCF0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D24BD89-1CFC-4ACC-B7F8-54FF7E7ABE75}" type="pres">
      <dgm:prSet presAssocID="{9E0E27EB-7A3F-46FA-85F5-676A32CCF014}" presName="spaceRect" presStyleCnt="0"/>
      <dgm:spPr/>
    </dgm:pt>
    <dgm:pt modelId="{D997715C-F178-4E6B-A40E-0A45AEFA9B79}" type="pres">
      <dgm:prSet presAssocID="{9E0E27EB-7A3F-46FA-85F5-676A32CCF014}" presName="parTx" presStyleLbl="revTx" presStyleIdx="0" presStyleCnt="4">
        <dgm:presLayoutVars>
          <dgm:chMax val="0"/>
          <dgm:chPref val="0"/>
        </dgm:presLayoutVars>
      </dgm:prSet>
      <dgm:spPr/>
    </dgm:pt>
    <dgm:pt modelId="{A0045D72-0CF2-43FC-BEBE-30A4431ACADC}" type="pres">
      <dgm:prSet presAssocID="{188F3558-CA9E-4C6E-B11B-2BEBA74B1D84}" presName="sibTrans" presStyleCnt="0"/>
      <dgm:spPr/>
    </dgm:pt>
    <dgm:pt modelId="{2FF6A47F-9AAC-462A-B2C8-250EDD6795D2}" type="pres">
      <dgm:prSet presAssocID="{7A826699-2739-4132-BD65-A395613E03FE}" presName="compNode" presStyleCnt="0"/>
      <dgm:spPr/>
    </dgm:pt>
    <dgm:pt modelId="{E5770CD1-F09E-412F-A5F2-0CE5F914AAF2}" type="pres">
      <dgm:prSet presAssocID="{7A826699-2739-4132-BD65-A395613E03FE}" presName="bgRect" presStyleLbl="bgShp" presStyleIdx="1" presStyleCnt="4"/>
      <dgm:spPr/>
    </dgm:pt>
    <dgm:pt modelId="{295D8ACA-A4C5-46B7-B318-DD1A6FB121F2}" type="pres">
      <dgm:prSet presAssocID="{7A826699-2739-4132-BD65-A395613E03F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DF4F6A3D-E1BD-4015-95F0-78D9656FADDF}" type="pres">
      <dgm:prSet presAssocID="{7A826699-2739-4132-BD65-A395613E03FE}" presName="spaceRect" presStyleCnt="0"/>
      <dgm:spPr/>
    </dgm:pt>
    <dgm:pt modelId="{E296A7C4-5054-4A0C-B4EF-647AB0E35FAE}" type="pres">
      <dgm:prSet presAssocID="{7A826699-2739-4132-BD65-A395613E03FE}" presName="parTx" presStyleLbl="revTx" presStyleIdx="1" presStyleCnt="4">
        <dgm:presLayoutVars>
          <dgm:chMax val="0"/>
          <dgm:chPref val="0"/>
        </dgm:presLayoutVars>
      </dgm:prSet>
      <dgm:spPr/>
    </dgm:pt>
    <dgm:pt modelId="{35E21EB8-B087-44F4-9110-DC5AED3797D9}" type="pres">
      <dgm:prSet presAssocID="{2B0B2C82-1965-4592-9E2F-95B33D5493B5}" presName="sibTrans" presStyleCnt="0"/>
      <dgm:spPr/>
    </dgm:pt>
    <dgm:pt modelId="{DCF4487C-DD1F-4EA6-BA6A-B437C73760DA}" type="pres">
      <dgm:prSet presAssocID="{614BB19A-8BCF-4FDE-9AC3-A3E0D669B63E}" presName="compNode" presStyleCnt="0"/>
      <dgm:spPr/>
    </dgm:pt>
    <dgm:pt modelId="{4DE561B7-E7DF-4D7E-A7B6-1391BA28535F}" type="pres">
      <dgm:prSet presAssocID="{614BB19A-8BCF-4FDE-9AC3-A3E0D669B63E}" presName="bgRect" presStyleLbl="bgShp" presStyleIdx="2" presStyleCnt="4"/>
      <dgm:spPr/>
    </dgm:pt>
    <dgm:pt modelId="{4AB3E62C-D18C-402A-8CE1-B566B4714D42}" type="pres">
      <dgm:prSet presAssocID="{614BB19A-8BCF-4FDE-9AC3-A3E0D669B63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22E1E5A-82A7-42DC-8946-0BAE55E1CB23}" type="pres">
      <dgm:prSet presAssocID="{614BB19A-8BCF-4FDE-9AC3-A3E0D669B63E}" presName="spaceRect" presStyleCnt="0"/>
      <dgm:spPr/>
    </dgm:pt>
    <dgm:pt modelId="{7C3CE5FB-EB50-47D7-A920-A9DA3DF25D22}" type="pres">
      <dgm:prSet presAssocID="{614BB19A-8BCF-4FDE-9AC3-A3E0D669B63E}" presName="parTx" presStyleLbl="revTx" presStyleIdx="2" presStyleCnt="4">
        <dgm:presLayoutVars>
          <dgm:chMax val="0"/>
          <dgm:chPref val="0"/>
        </dgm:presLayoutVars>
      </dgm:prSet>
      <dgm:spPr/>
    </dgm:pt>
    <dgm:pt modelId="{D72B0307-98A0-4A7D-9870-7982E3A1EECA}" type="pres">
      <dgm:prSet presAssocID="{F1FDCEEE-A128-4B24-89BB-8138B3A19CFB}" presName="sibTrans" presStyleCnt="0"/>
      <dgm:spPr/>
    </dgm:pt>
    <dgm:pt modelId="{1A57E092-90DF-4163-AE1D-6D652F16FA67}" type="pres">
      <dgm:prSet presAssocID="{2277DA9A-5BBA-41B6-BF60-721F1C2F44A7}" presName="compNode" presStyleCnt="0"/>
      <dgm:spPr/>
    </dgm:pt>
    <dgm:pt modelId="{205C3EDF-076B-4C84-AF58-91A9DF5F5CCF}" type="pres">
      <dgm:prSet presAssocID="{2277DA9A-5BBA-41B6-BF60-721F1C2F44A7}" presName="bgRect" presStyleLbl="bgShp" presStyleIdx="3" presStyleCnt="4"/>
      <dgm:spPr/>
    </dgm:pt>
    <dgm:pt modelId="{D273D984-7E07-439F-8E7D-709B32C97872}" type="pres">
      <dgm:prSet presAssocID="{2277DA9A-5BBA-41B6-BF60-721F1C2F44A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46B2034-3DAC-4D82-B1DC-DBDC53DE0D80}" type="pres">
      <dgm:prSet presAssocID="{2277DA9A-5BBA-41B6-BF60-721F1C2F44A7}" presName="spaceRect" presStyleCnt="0"/>
      <dgm:spPr/>
    </dgm:pt>
    <dgm:pt modelId="{9F157449-EB72-4452-9FB2-4C5317E4723E}" type="pres">
      <dgm:prSet presAssocID="{2277DA9A-5BBA-41B6-BF60-721F1C2F44A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FD2D529-E257-49B6-9A9F-6C86AD72C072}" type="presOf" srcId="{9E0E27EB-7A3F-46FA-85F5-676A32CCF014}" destId="{D997715C-F178-4E6B-A40E-0A45AEFA9B79}" srcOrd="0" destOrd="0" presId="urn:microsoft.com/office/officeart/2018/2/layout/IconVerticalSolidList"/>
    <dgm:cxn modelId="{9BE99A30-87AD-4389-87E1-97645CAC4447}" type="presOf" srcId="{82FD50CC-AB8C-4FEC-9054-466ED6235DB2}" destId="{0F7ABD33-DFDA-44D1-9325-0EADBACCD41C}" srcOrd="0" destOrd="0" presId="urn:microsoft.com/office/officeart/2018/2/layout/IconVerticalSolidList"/>
    <dgm:cxn modelId="{41C63632-4269-491F-806F-B1E0691D2C8C}" srcId="{82FD50CC-AB8C-4FEC-9054-466ED6235DB2}" destId="{614BB19A-8BCF-4FDE-9AC3-A3E0D669B63E}" srcOrd="2" destOrd="0" parTransId="{5674E9FB-EFE1-4649-8B47-22A7F7D1B8EC}" sibTransId="{F1FDCEEE-A128-4B24-89BB-8138B3A19CFB}"/>
    <dgm:cxn modelId="{7C927E62-11D1-48E4-B5DA-775AC151ABAB}" srcId="{82FD50CC-AB8C-4FEC-9054-466ED6235DB2}" destId="{7A826699-2739-4132-BD65-A395613E03FE}" srcOrd="1" destOrd="0" parTransId="{30785362-9336-4AEF-A445-FCD745F9D923}" sibTransId="{2B0B2C82-1965-4592-9E2F-95B33D5493B5}"/>
    <dgm:cxn modelId="{6676C66A-AF3F-4735-9D84-D4903F1F174D}" srcId="{82FD50CC-AB8C-4FEC-9054-466ED6235DB2}" destId="{2277DA9A-5BBA-41B6-BF60-721F1C2F44A7}" srcOrd="3" destOrd="0" parTransId="{71EDD908-AA50-4779-AA08-03BA68EA79B8}" sibTransId="{C2BACC21-F704-4358-B5FA-22242E5A814B}"/>
    <dgm:cxn modelId="{F3B05B80-7D2C-4560-BA82-21467AA5F0BE}" srcId="{82FD50CC-AB8C-4FEC-9054-466ED6235DB2}" destId="{9E0E27EB-7A3F-46FA-85F5-676A32CCF014}" srcOrd="0" destOrd="0" parTransId="{8500DF15-A4B6-4A17-B39C-EB0E35DFC06B}" sibTransId="{188F3558-CA9E-4C6E-B11B-2BEBA74B1D84}"/>
    <dgm:cxn modelId="{C1E79698-2199-4041-8B04-C7950A989CED}" type="presOf" srcId="{614BB19A-8BCF-4FDE-9AC3-A3E0D669B63E}" destId="{7C3CE5FB-EB50-47D7-A920-A9DA3DF25D22}" srcOrd="0" destOrd="0" presId="urn:microsoft.com/office/officeart/2018/2/layout/IconVerticalSolidList"/>
    <dgm:cxn modelId="{F009DDCA-8782-439F-9B0E-9E9B6CABB4E0}" type="presOf" srcId="{7A826699-2739-4132-BD65-A395613E03FE}" destId="{E296A7C4-5054-4A0C-B4EF-647AB0E35FAE}" srcOrd="0" destOrd="0" presId="urn:microsoft.com/office/officeart/2018/2/layout/IconVerticalSolidList"/>
    <dgm:cxn modelId="{12FBD6D0-BB9E-4575-97A4-7CFCE932516C}" type="presOf" srcId="{2277DA9A-5BBA-41B6-BF60-721F1C2F44A7}" destId="{9F157449-EB72-4452-9FB2-4C5317E4723E}" srcOrd="0" destOrd="0" presId="urn:microsoft.com/office/officeart/2018/2/layout/IconVerticalSolidList"/>
    <dgm:cxn modelId="{1311FBD2-424A-47FE-A605-39039C5A8CB7}" type="presParOf" srcId="{0F7ABD33-DFDA-44D1-9325-0EADBACCD41C}" destId="{61E65885-112A-469E-B0B7-36CE03B43854}" srcOrd="0" destOrd="0" presId="urn:microsoft.com/office/officeart/2018/2/layout/IconVerticalSolidList"/>
    <dgm:cxn modelId="{E2CF31BE-4FAC-45D8-9F78-9C2B5392B235}" type="presParOf" srcId="{61E65885-112A-469E-B0B7-36CE03B43854}" destId="{A214DA4D-2B54-413D-9B80-402C29206CAD}" srcOrd="0" destOrd="0" presId="urn:microsoft.com/office/officeart/2018/2/layout/IconVerticalSolidList"/>
    <dgm:cxn modelId="{3B4F4D3A-2278-4B00-A2EF-2C0D8986020F}" type="presParOf" srcId="{61E65885-112A-469E-B0B7-36CE03B43854}" destId="{53A89519-06DF-47F3-B046-BBDAFF74D8C7}" srcOrd="1" destOrd="0" presId="urn:microsoft.com/office/officeart/2018/2/layout/IconVerticalSolidList"/>
    <dgm:cxn modelId="{E3B51719-398A-482D-B3EB-42F4B9709C04}" type="presParOf" srcId="{61E65885-112A-469E-B0B7-36CE03B43854}" destId="{8D24BD89-1CFC-4ACC-B7F8-54FF7E7ABE75}" srcOrd="2" destOrd="0" presId="urn:microsoft.com/office/officeart/2018/2/layout/IconVerticalSolidList"/>
    <dgm:cxn modelId="{48555385-6CA7-4FA3-8D6F-359E07E7BA41}" type="presParOf" srcId="{61E65885-112A-469E-B0B7-36CE03B43854}" destId="{D997715C-F178-4E6B-A40E-0A45AEFA9B79}" srcOrd="3" destOrd="0" presId="urn:microsoft.com/office/officeart/2018/2/layout/IconVerticalSolidList"/>
    <dgm:cxn modelId="{726A44D3-B23E-4C0D-B7D8-5C220E1E70BB}" type="presParOf" srcId="{0F7ABD33-DFDA-44D1-9325-0EADBACCD41C}" destId="{A0045D72-0CF2-43FC-BEBE-30A4431ACADC}" srcOrd="1" destOrd="0" presId="urn:microsoft.com/office/officeart/2018/2/layout/IconVerticalSolidList"/>
    <dgm:cxn modelId="{1E1F29A5-AFF4-4458-A11D-BFE2B9ED60E6}" type="presParOf" srcId="{0F7ABD33-DFDA-44D1-9325-0EADBACCD41C}" destId="{2FF6A47F-9AAC-462A-B2C8-250EDD6795D2}" srcOrd="2" destOrd="0" presId="urn:microsoft.com/office/officeart/2018/2/layout/IconVerticalSolidList"/>
    <dgm:cxn modelId="{EC1E1A55-3A58-405C-B57B-CFFCD83B56D0}" type="presParOf" srcId="{2FF6A47F-9AAC-462A-B2C8-250EDD6795D2}" destId="{E5770CD1-F09E-412F-A5F2-0CE5F914AAF2}" srcOrd="0" destOrd="0" presId="urn:microsoft.com/office/officeart/2018/2/layout/IconVerticalSolidList"/>
    <dgm:cxn modelId="{3A72C920-6737-40DF-949C-966845B2B5C7}" type="presParOf" srcId="{2FF6A47F-9AAC-462A-B2C8-250EDD6795D2}" destId="{295D8ACA-A4C5-46B7-B318-DD1A6FB121F2}" srcOrd="1" destOrd="0" presId="urn:microsoft.com/office/officeart/2018/2/layout/IconVerticalSolidList"/>
    <dgm:cxn modelId="{5E24E73B-2305-4786-8F09-3F54F4F050CD}" type="presParOf" srcId="{2FF6A47F-9AAC-462A-B2C8-250EDD6795D2}" destId="{DF4F6A3D-E1BD-4015-95F0-78D9656FADDF}" srcOrd="2" destOrd="0" presId="urn:microsoft.com/office/officeart/2018/2/layout/IconVerticalSolidList"/>
    <dgm:cxn modelId="{E2E8A567-6E47-4309-B3A6-3A4E318C02DF}" type="presParOf" srcId="{2FF6A47F-9AAC-462A-B2C8-250EDD6795D2}" destId="{E296A7C4-5054-4A0C-B4EF-647AB0E35FAE}" srcOrd="3" destOrd="0" presId="urn:microsoft.com/office/officeart/2018/2/layout/IconVerticalSolidList"/>
    <dgm:cxn modelId="{2380B9BD-8B89-4C9F-B725-E4BB7B2565F6}" type="presParOf" srcId="{0F7ABD33-DFDA-44D1-9325-0EADBACCD41C}" destId="{35E21EB8-B087-44F4-9110-DC5AED3797D9}" srcOrd="3" destOrd="0" presId="urn:microsoft.com/office/officeart/2018/2/layout/IconVerticalSolidList"/>
    <dgm:cxn modelId="{0F21E698-1D27-4A5F-A95F-97324ED67B43}" type="presParOf" srcId="{0F7ABD33-DFDA-44D1-9325-0EADBACCD41C}" destId="{DCF4487C-DD1F-4EA6-BA6A-B437C73760DA}" srcOrd="4" destOrd="0" presId="urn:microsoft.com/office/officeart/2018/2/layout/IconVerticalSolidList"/>
    <dgm:cxn modelId="{BD714FC7-E568-4BF3-9B26-BD969DB7F6A9}" type="presParOf" srcId="{DCF4487C-DD1F-4EA6-BA6A-B437C73760DA}" destId="{4DE561B7-E7DF-4D7E-A7B6-1391BA28535F}" srcOrd="0" destOrd="0" presId="urn:microsoft.com/office/officeart/2018/2/layout/IconVerticalSolidList"/>
    <dgm:cxn modelId="{FA339F11-CFF4-4B6D-8A55-4AFE32506A65}" type="presParOf" srcId="{DCF4487C-DD1F-4EA6-BA6A-B437C73760DA}" destId="{4AB3E62C-D18C-402A-8CE1-B566B4714D42}" srcOrd="1" destOrd="0" presId="urn:microsoft.com/office/officeart/2018/2/layout/IconVerticalSolidList"/>
    <dgm:cxn modelId="{D50EAB9D-03D4-4929-92B0-8A0DFA6DC575}" type="presParOf" srcId="{DCF4487C-DD1F-4EA6-BA6A-B437C73760DA}" destId="{F22E1E5A-82A7-42DC-8946-0BAE55E1CB23}" srcOrd="2" destOrd="0" presId="urn:microsoft.com/office/officeart/2018/2/layout/IconVerticalSolidList"/>
    <dgm:cxn modelId="{C39102A7-E07E-46E2-BC18-F625C7AB03B6}" type="presParOf" srcId="{DCF4487C-DD1F-4EA6-BA6A-B437C73760DA}" destId="{7C3CE5FB-EB50-47D7-A920-A9DA3DF25D22}" srcOrd="3" destOrd="0" presId="urn:microsoft.com/office/officeart/2018/2/layout/IconVerticalSolidList"/>
    <dgm:cxn modelId="{BB42AB3C-157D-4C19-8967-56AE87F4A6B3}" type="presParOf" srcId="{0F7ABD33-DFDA-44D1-9325-0EADBACCD41C}" destId="{D72B0307-98A0-4A7D-9870-7982E3A1EECA}" srcOrd="5" destOrd="0" presId="urn:microsoft.com/office/officeart/2018/2/layout/IconVerticalSolidList"/>
    <dgm:cxn modelId="{36F8F5DB-5AEB-4587-9E7B-D91A04C84768}" type="presParOf" srcId="{0F7ABD33-DFDA-44D1-9325-0EADBACCD41C}" destId="{1A57E092-90DF-4163-AE1D-6D652F16FA67}" srcOrd="6" destOrd="0" presId="urn:microsoft.com/office/officeart/2018/2/layout/IconVerticalSolidList"/>
    <dgm:cxn modelId="{89C2D869-F65C-415A-9532-4F75FC2F2603}" type="presParOf" srcId="{1A57E092-90DF-4163-AE1D-6D652F16FA67}" destId="{205C3EDF-076B-4C84-AF58-91A9DF5F5CCF}" srcOrd="0" destOrd="0" presId="urn:microsoft.com/office/officeart/2018/2/layout/IconVerticalSolidList"/>
    <dgm:cxn modelId="{13434CD8-6D9C-4F03-BAF4-D14E812D4D9D}" type="presParOf" srcId="{1A57E092-90DF-4163-AE1D-6D652F16FA67}" destId="{D273D984-7E07-439F-8E7D-709B32C97872}" srcOrd="1" destOrd="0" presId="urn:microsoft.com/office/officeart/2018/2/layout/IconVerticalSolidList"/>
    <dgm:cxn modelId="{7EAE7429-8F48-4B34-B606-6ED76CCB4FD5}" type="presParOf" srcId="{1A57E092-90DF-4163-AE1D-6D652F16FA67}" destId="{446B2034-3DAC-4D82-B1DC-DBDC53DE0D80}" srcOrd="2" destOrd="0" presId="urn:microsoft.com/office/officeart/2018/2/layout/IconVerticalSolidList"/>
    <dgm:cxn modelId="{53E500B1-1A1B-4B91-BB56-54C3A738247D}" type="presParOf" srcId="{1A57E092-90DF-4163-AE1D-6D652F16FA67}" destId="{9F157449-EB72-4452-9FB2-4C5317E472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4DA4D-2B54-413D-9B80-402C29206CAD}">
      <dsp:nvSpPr>
        <dsp:cNvPr id="0" name=""/>
        <dsp:cNvSpPr/>
      </dsp:nvSpPr>
      <dsp:spPr>
        <a:xfrm>
          <a:off x="0" y="2125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89519-06DF-47F3-B046-BBDAFF74D8C7}">
      <dsp:nvSpPr>
        <dsp:cNvPr id="0" name=""/>
        <dsp:cNvSpPr/>
      </dsp:nvSpPr>
      <dsp:spPr>
        <a:xfrm>
          <a:off x="325833" y="244480"/>
          <a:ext cx="592424" cy="592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7715C-F178-4E6B-A40E-0A45AEFA9B79}">
      <dsp:nvSpPr>
        <dsp:cNvPr id="0" name=""/>
        <dsp:cNvSpPr/>
      </dsp:nvSpPr>
      <dsp:spPr>
        <a:xfrm>
          <a:off x="1244090" y="2125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Logistic Regression</a:t>
          </a:r>
        </a:p>
      </dsp:txBody>
      <dsp:txXfrm>
        <a:off x="1244090" y="2125"/>
        <a:ext cx="6071109" cy="1077134"/>
      </dsp:txXfrm>
    </dsp:sp>
    <dsp:sp modelId="{E5770CD1-F09E-412F-A5F2-0CE5F914AAF2}">
      <dsp:nvSpPr>
        <dsp:cNvPr id="0" name=""/>
        <dsp:cNvSpPr/>
      </dsp:nvSpPr>
      <dsp:spPr>
        <a:xfrm>
          <a:off x="0" y="1348543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D8ACA-A4C5-46B7-B318-DD1A6FB121F2}">
      <dsp:nvSpPr>
        <dsp:cNvPr id="0" name=""/>
        <dsp:cNvSpPr/>
      </dsp:nvSpPr>
      <dsp:spPr>
        <a:xfrm>
          <a:off x="325833" y="1590898"/>
          <a:ext cx="592424" cy="592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6A7C4-5054-4A0C-B4EF-647AB0E35FAE}">
      <dsp:nvSpPr>
        <dsp:cNvPr id="0" name=""/>
        <dsp:cNvSpPr/>
      </dsp:nvSpPr>
      <dsp:spPr>
        <a:xfrm>
          <a:off x="1244090" y="1348543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K-Nearest Neighbors</a:t>
          </a:r>
        </a:p>
      </dsp:txBody>
      <dsp:txXfrm>
        <a:off x="1244090" y="1348543"/>
        <a:ext cx="6071109" cy="1077134"/>
      </dsp:txXfrm>
    </dsp:sp>
    <dsp:sp modelId="{4DE561B7-E7DF-4D7E-A7B6-1391BA28535F}">
      <dsp:nvSpPr>
        <dsp:cNvPr id="0" name=""/>
        <dsp:cNvSpPr/>
      </dsp:nvSpPr>
      <dsp:spPr>
        <a:xfrm>
          <a:off x="0" y="2694961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3E62C-D18C-402A-8CE1-B566B4714D42}">
      <dsp:nvSpPr>
        <dsp:cNvPr id="0" name=""/>
        <dsp:cNvSpPr/>
      </dsp:nvSpPr>
      <dsp:spPr>
        <a:xfrm>
          <a:off x="325833" y="2937317"/>
          <a:ext cx="592424" cy="5924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CE5FB-EB50-47D7-A920-A9DA3DF25D22}">
      <dsp:nvSpPr>
        <dsp:cNvPr id="0" name=""/>
        <dsp:cNvSpPr/>
      </dsp:nvSpPr>
      <dsp:spPr>
        <a:xfrm>
          <a:off x="1244090" y="2694961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Decision Tree</a:t>
          </a:r>
        </a:p>
      </dsp:txBody>
      <dsp:txXfrm>
        <a:off x="1244090" y="2694961"/>
        <a:ext cx="6071109" cy="1077134"/>
      </dsp:txXfrm>
    </dsp:sp>
    <dsp:sp modelId="{205C3EDF-076B-4C84-AF58-91A9DF5F5CCF}">
      <dsp:nvSpPr>
        <dsp:cNvPr id="0" name=""/>
        <dsp:cNvSpPr/>
      </dsp:nvSpPr>
      <dsp:spPr>
        <a:xfrm>
          <a:off x="0" y="4041380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3D984-7E07-439F-8E7D-709B32C97872}">
      <dsp:nvSpPr>
        <dsp:cNvPr id="0" name=""/>
        <dsp:cNvSpPr/>
      </dsp:nvSpPr>
      <dsp:spPr>
        <a:xfrm>
          <a:off x="325833" y="4283735"/>
          <a:ext cx="592424" cy="5924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57449-EB72-4452-9FB2-4C5317E4723E}">
      <dsp:nvSpPr>
        <dsp:cNvPr id="0" name=""/>
        <dsp:cNvSpPr/>
      </dsp:nvSpPr>
      <dsp:spPr>
        <a:xfrm>
          <a:off x="1244090" y="4041380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Random Forest</a:t>
          </a:r>
        </a:p>
      </dsp:txBody>
      <dsp:txXfrm>
        <a:off x="1244090" y="4041380"/>
        <a:ext cx="6071109" cy="1077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3EEA2-2836-F644-9E5D-CACC7A09496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175DC-D2CE-E24E-ADBA-BBF3CA76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9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175DC-D2CE-E24E-ADBA-BBF3CA7618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57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included PRCP but that basically equates to the RAIN variable causing 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175DC-D2CE-E24E-ADBA-BBF3CA7618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83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 without PRCP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175DC-D2CE-E24E-ADBA-BBF3CA7618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4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99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3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6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0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8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4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10D930-E388-2147-982B-C4FF0742096F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3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762E-CE1C-314A-B6F1-2D184A96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Will It Rain In Seattle?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5E4BC-DA2B-B84D-BF67-DC6BA0479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Isabella Sturm</a:t>
            </a:r>
          </a:p>
          <a:p>
            <a:r>
              <a:rPr lang="en-US" dirty="0"/>
              <a:t>DSC 630</a:t>
            </a:r>
          </a:p>
        </p:txBody>
      </p:sp>
    </p:spTree>
    <p:extLst>
      <p:ext uri="{BB962C8B-B14F-4D97-AF65-F5344CB8AC3E}">
        <p14:creationId xmlns:p14="http://schemas.microsoft.com/office/powerpoint/2010/main" val="3011468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BA21-3AB5-0948-B137-BD9D3BE3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9FF0-B91B-D340-8E97-92BDD7779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Variables</a:t>
            </a:r>
          </a:p>
          <a:p>
            <a:pPr lvl="1"/>
            <a:r>
              <a:rPr lang="en-US" dirty="0"/>
              <a:t>Minimum Temperature (TMIN)</a:t>
            </a:r>
          </a:p>
          <a:p>
            <a:pPr lvl="1"/>
            <a:r>
              <a:rPr lang="en-US" dirty="0"/>
              <a:t>Maximum Temperature (TMAX)</a:t>
            </a:r>
          </a:p>
          <a:p>
            <a:pPr lvl="1"/>
            <a:r>
              <a:rPr lang="en-US" dirty="0"/>
              <a:t>Day of the Week (DAY)</a:t>
            </a:r>
          </a:p>
          <a:p>
            <a:pPr lvl="1"/>
            <a:r>
              <a:rPr lang="en-US" dirty="0"/>
              <a:t>Week in the Year (WEEK)</a:t>
            </a:r>
          </a:p>
          <a:p>
            <a:pPr lvl="1"/>
            <a:r>
              <a:rPr lang="en-US" dirty="0"/>
              <a:t>Month (MONTH)</a:t>
            </a:r>
          </a:p>
          <a:p>
            <a:pPr lvl="1"/>
            <a:r>
              <a:rPr lang="en-US" dirty="0"/>
              <a:t>Day of the Month (DAY_OF_MONTH)</a:t>
            </a:r>
          </a:p>
          <a:p>
            <a:pPr lvl="1"/>
            <a:r>
              <a:rPr lang="en-US" dirty="0"/>
              <a:t>Day of the Year (DAY_OF_YEAR)</a:t>
            </a:r>
          </a:p>
          <a:p>
            <a:r>
              <a:rPr lang="en-US" dirty="0"/>
              <a:t>Dependent Variable</a:t>
            </a:r>
          </a:p>
          <a:p>
            <a:pPr lvl="1"/>
            <a:r>
              <a:rPr lang="en-US" dirty="0"/>
              <a:t>Whether or not it rained (RAIN)</a:t>
            </a:r>
          </a:p>
        </p:txBody>
      </p:sp>
    </p:spTree>
    <p:extLst>
      <p:ext uri="{BB962C8B-B14F-4D97-AF65-F5344CB8AC3E}">
        <p14:creationId xmlns:p14="http://schemas.microsoft.com/office/powerpoint/2010/main" val="3783996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11D96E-E722-2943-9EDF-B56BB660AA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Modelling Results</a:t>
            </a:r>
          </a:p>
        </p:txBody>
      </p:sp>
    </p:spTree>
    <p:extLst>
      <p:ext uri="{BB962C8B-B14F-4D97-AF65-F5344CB8AC3E}">
        <p14:creationId xmlns:p14="http://schemas.microsoft.com/office/powerpoint/2010/main" val="91957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BCCE-53E9-1C41-8097-877B7F6D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Prediction Models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3211737-D141-407C-BAC4-DE0EF1BB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K-Nearest Neighbors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Accuracy: 76.26%</a:t>
            </a:r>
          </a:p>
        </p:txBody>
      </p:sp>
      <p:pic>
        <p:nvPicPr>
          <p:cNvPr id="3076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63A37A41-9F7D-C84E-ACC5-7C8829FB5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0"/>
          <a:stretch/>
        </p:blipFill>
        <p:spPr bwMode="auto">
          <a:xfrm>
            <a:off x="5137463" y="759599"/>
            <a:ext cx="6193767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49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BCCE-53E9-1C41-8097-877B7F6D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Prediction Models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3211737-D141-407C-BAC4-DE0EF1BB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Logistic Regression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Accuracy: 90.78%</a:t>
            </a:r>
          </a:p>
        </p:txBody>
      </p:sp>
      <p:pic>
        <p:nvPicPr>
          <p:cNvPr id="1026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4713091E-204B-9640-BAC8-AAB5C9AD6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0"/>
          <a:stretch/>
        </p:blipFill>
        <p:spPr bwMode="auto">
          <a:xfrm>
            <a:off x="5137463" y="759599"/>
            <a:ext cx="6193767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49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BCCE-53E9-1C41-8097-877B7F6D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Prediction Models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3211737-D141-407C-BAC4-DE0EF1BB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Decision Tree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Accuracy: </a:t>
            </a:r>
            <a:r>
              <a:rPr lang="en-US" dirty="0">
                <a:solidFill>
                  <a:srgbClr val="FF0000"/>
                </a:solidFill>
              </a:rPr>
              <a:t>100.00%</a:t>
            </a:r>
          </a:p>
        </p:txBody>
      </p:sp>
      <p:pic>
        <p:nvPicPr>
          <p:cNvPr id="5122" name="Picture 2" descr="Square&#10;&#10;Description automatically generated with low confidence">
            <a:extLst>
              <a:ext uri="{FF2B5EF4-FFF2-40B4-BE49-F238E27FC236}">
                <a16:creationId xmlns:a16="http://schemas.microsoft.com/office/drawing/2014/main" id="{7917A673-ECEC-CA41-95CE-9A76A2D11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0"/>
          <a:stretch/>
        </p:blipFill>
        <p:spPr bwMode="auto">
          <a:xfrm>
            <a:off x="5137463" y="759599"/>
            <a:ext cx="6193767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28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DAB6F-E7F2-6640-BB78-84AB9F78C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3258688" cy="3255264"/>
          </a:xfrm>
        </p:spPr>
        <p:txBody>
          <a:bodyPr>
            <a:normAutofit/>
          </a:bodyPr>
          <a:lstStyle/>
          <a:p>
            <a:r>
              <a:rPr lang="en-US" sz="4600"/>
              <a:t>Overcoming Overfitting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EB9950-47F1-E748-B6BD-430C62759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3228521" cy="914400"/>
          </a:xfrm>
        </p:spPr>
        <p:txBody>
          <a:bodyPr>
            <a:normAutofit/>
          </a:bodyPr>
          <a:lstStyle/>
          <a:p>
            <a:r>
              <a:rPr lang="en-US" dirty="0"/>
              <a:t>Removed Precipitation (PRCP) variable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1EB51-E4A7-D748-A49D-BD4907D3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933729"/>
            <a:ext cx="6367271" cy="498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450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3186AAD-B440-4841-8E65-FDDF6D1589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6430" y="458470"/>
            <a:ext cx="7675452" cy="59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274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BCCE-53E9-1C41-8097-877B7F6D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US" sz="2400"/>
              <a:t>Prediction Models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3211737-D141-407C-BAC4-DE0EF1BB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Decision Tree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Accuracy: 69.35%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706453-7E55-2D4B-81DF-CB272AFD9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0779" y="748145"/>
            <a:ext cx="6409675" cy="53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200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BCCE-53E9-1C41-8097-877B7F6D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US" sz="2400"/>
              <a:t>Prediction Models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3211737-D141-407C-BAC4-DE0EF1BB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K-Nearest Neighbors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Accuracy: 74.58%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919DB8-F7F2-9346-B1FA-BEDB7AFD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1849" y="748145"/>
            <a:ext cx="6507534" cy="53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458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BCCE-53E9-1C41-8097-877B7F6D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US" sz="2400"/>
              <a:t>Prediction Models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3211737-D141-407C-BAC4-DE0EF1BB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Random Forest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Accuracy: 75.65%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98AD0C-9ED0-3447-AAB2-626055CD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1849" y="748145"/>
            <a:ext cx="6507534" cy="53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7822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5DBF-0981-DD4A-AF6F-3193A5A2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– Rain in Seattle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25E4-2AD2-444B-BBB6-ED8E6AA27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Rows: 25,551</a:t>
            </a:r>
          </a:p>
          <a:p>
            <a:r>
              <a:rPr lang="en-US" dirty="0"/>
              <a:t>Date Range: 1948-01-01 to  2017-12-14</a:t>
            </a:r>
          </a:p>
          <a:p>
            <a:r>
              <a:rPr lang="en-US" dirty="0"/>
              <a:t>Columns in Dataset:</a:t>
            </a:r>
          </a:p>
          <a:p>
            <a:pPr lvl="1"/>
            <a:r>
              <a:rPr lang="en-US" dirty="0"/>
              <a:t>DATE: Date (</a:t>
            </a:r>
            <a:r>
              <a:rPr lang="en-US" dirty="0" err="1"/>
              <a:t>yyyy</a:t>
            </a:r>
            <a:r>
              <a:rPr lang="en-US" dirty="0"/>
              <a:t>-mm-dd)</a:t>
            </a:r>
          </a:p>
          <a:p>
            <a:pPr lvl="1"/>
            <a:r>
              <a:rPr lang="en-US" dirty="0"/>
              <a:t>PRCP: Precipitation (inches),</a:t>
            </a:r>
          </a:p>
          <a:p>
            <a:pPr lvl="1"/>
            <a:r>
              <a:rPr lang="en-US" dirty="0"/>
              <a:t>TMAX: Max Temperature (F)</a:t>
            </a:r>
          </a:p>
          <a:p>
            <a:pPr lvl="1"/>
            <a:r>
              <a:rPr lang="en-US" dirty="0"/>
              <a:t>TMIN: Min Temperature (F)</a:t>
            </a:r>
          </a:p>
          <a:p>
            <a:pPr lvl="1"/>
            <a:r>
              <a:rPr lang="en-US" dirty="0"/>
              <a:t>RAIN: T/F Rain in Seattle</a:t>
            </a:r>
          </a:p>
        </p:txBody>
      </p:sp>
    </p:spTree>
    <p:extLst>
      <p:ext uri="{BB962C8B-B14F-4D97-AF65-F5344CB8AC3E}">
        <p14:creationId xmlns:p14="http://schemas.microsoft.com/office/powerpoint/2010/main" val="1987653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BCCE-53E9-1C41-8097-877B7F6D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US" sz="2400"/>
              <a:t>Prediction Models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3211737-D141-407C-BAC4-DE0EF1BB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Logistic Regression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Accuracy: 76.35%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859EB-5D3E-4C41-ABF6-3DD8B8521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1849" y="748145"/>
            <a:ext cx="6507534" cy="53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7244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A551-F6BC-BE48-B9C0-C3686D42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4351-3BFA-F74C-849D-3E419FF1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 Methods for calculated values such as Day of Week, Month, Day of Month, Day of Year and Week of Year resulted in more rows with missing data</a:t>
            </a:r>
          </a:p>
          <a:p>
            <a:pPr lvl="1"/>
            <a:r>
              <a:rPr lang="en-US" dirty="0"/>
              <a:t>Ended up removing missing data but drastically reduced data size</a:t>
            </a:r>
          </a:p>
          <a:p>
            <a:r>
              <a:rPr lang="en-US" dirty="0"/>
              <a:t>Limited variables for analysis</a:t>
            </a:r>
          </a:p>
          <a:p>
            <a:pPr lvl="1"/>
            <a:r>
              <a:rPr lang="en-US" dirty="0"/>
              <a:t>Next steps would be to pull more weather-related data such as humidity to see how predictions would change</a:t>
            </a:r>
          </a:p>
          <a:p>
            <a:r>
              <a:rPr lang="en-US" dirty="0"/>
              <a:t>During modeling, I had a model with 100% accuracy which could have been due to overfitting</a:t>
            </a:r>
          </a:p>
          <a:p>
            <a:pPr lvl="1"/>
            <a:r>
              <a:rPr lang="en-US" dirty="0"/>
              <a:t>After further analysis, I realized one of the features (PRCP) was a numeric version of the target RAIN so it needed to be removed</a:t>
            </a:r>
          </a:p>
        </p:txBody>
      </p:sp>
    </p:spTree>
    <p:extLst>
      <p:ext uri="{BB962C8B-B14F-4D97-AF65-F5344CB8AC3E}">
        <p14:creationId xmlns:p14="http://schemas.microsoft.com/office/powerpoint/2010/main" val="398656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926A-F336-8143-9D3A-752F0DE2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ADAD-D311-0748-8D3B-55364D2D9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with 76% accuracy but feel this could be improved</a:t>
            </a:r>
          </a:p>
          <a:p>
            <a:r>
              <a:rPr lang="en-US" dirty="0"/>
              <a:t>Improvements for a future version:</a:t>
            </a:r>
          </a:p>
          <a:p>
            <a:pPr lvl="1"/>
            <a:r>
              <a:rPr lang="en-US" dirty="0"/>
              <a:t>Connect to Weather API to pull additional weather information – more/better features could improve accuracy</a:t>
            </a:r>
          </a:p>
          <a:p>
            <a:pPr lvl="1"/>
            <a:r>
              <a:rPr lang="en-US" dirty="0"/>
              <a:t>Using API could also be a way to get more real-time data (deployment of model)</a:t>
            </a:r>
          </a:p>
          <a:p>
            <a:pPr lvl="1"/>
            <a:r>
              <a:rPr lang="en-US" dirty="0"/>
              <a:t>Research more models and test to if there are better models to use</a:t>
            </a:r>
          </a:p>
          <a:p>
            <a:pPr lvl="2"/>
            <a:r>
              <a:rPr lang="en-US" dirty="0"/>
              <a:t>So many models it would be difficult to really learn them all and know if I found the best one </a:t>
            </a:r>
          </a:p>
        </p:txBody>
      </p:sp>
    </p:spTree>
    <p:extLst>
      <p:ext uri="{BB962C8B-B14F-4D97-AF65-F5344CB8AC3E}">
        <p14:creationId xmlns:p14="http://schemas.microsoft.com/office/powerpoint/2010/main" val="69189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D14B-1D88-EA48-90E1-AB60FD34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1543A-6B92-1A46-8DD5-D83AD86AB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have great results for analysis/predictions but could improve for fuller data picture</a:t>
            </a:r>
          </a:p>
          <a:p>
            <a:pPr lvl="1"/>
            <a:r>
              <a:rPr lang="en-US" dirty="0"/>
              <a:t>Pull more weather data variables to get a fuller picture of weather data predictions</a:t>
            </a:r>
          </a:p>
          <a:p>
            <a:pPr lvl="1"/>
            <a:r>
              <a:rPr lang="en-US" dirty="0"/>
              <a:t>Fix missing values from calculated fields to retain more data points for analysis</a:t>
            </a:r>
          </a:p>
          <a:p>
            <a:pPr lvl="1"/>
            <a:r>
              <a:rPr lang="en-US" dirty="0"/>
              <a:t>Retrain models with 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878842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78BEC9-C449-5A48-8B02-C87CA91D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Putting it to the Test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6CCAB5-616C-4A33-8256-D740D31FA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0640" y="4090151"/>
            <a:ext cx="3371946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B3C49-2BE2-AA48-9670-11BA16EE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849" y="1782713"/>
            <a:ext cx="2523744" cy="94009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493E5-A326-D246-BB2F-DAB1491A73A8}"/>
              </a:ext>
            </a:extLst>
          </p:cNvPr>
          <p:cNvSpPr txBox="1"/>
          <p:nvPr/>
        </p:nvSpPr>
        <p:spPr>
          <a:xfrm>
            <a:off x="8820069" y="1372311"/>
            <a:ext cx="1443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November 17</a:t>
            </a:r>
          </a:p>
          <a:p>
            <a:r>
              <a:rPr lang="en-US" dirty="0">
                <a:solidFill>
                  <a:schemeClr val="bg1"/>
                </a:solidFill>
              </a:rPr>
              <a:t>RAIN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0988A-D33E-3545-8ACC-5009AFF5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555" y="3976531"/>
            <a:ext cx="2585407" cy="8596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7F3817-DD7D-704C-872A-5BB62BB77120}"/>
              </a:ext>
            </a:extLst>
          </p:cNvPr>
          <p:cNvSpPr txBox="1"/>
          <p:nvPr/>
        </p:nvSpPr>
        <p:spPr>
          <a:xfrm>
            <a:off x="6527189" y="4560263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November 19</a:t>
            </a:r>
          </a:p>
          <a:p>
            <a:r>
              <a:rPr lang="en-US" dirty="0">
                <a:solidFill>
                  <a:schemeClr val="bg1"/>
                </a:solidFill>
              </a:rPr>
              <a:t>RAIN = False</a:t>
            </a:r>
          </a:p>
        </p:txBody>
      </p:sp>
    </p:spTree>
    <p:extLst>
      <p:ext uri="{BB962C8B-B14F-4D97-AF65-F5344CB8AC3E}">
        <p14:creationId xmlns:p14="http://schemas.microsoft.com/office/powerpoint/2010/main" val="227993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B80DE-87FA-AD4A-987D-BA75FC93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Thank You!</a:t>
            </a:r>
          </a:p>
        </p:txBody>
      </p:sp>
      <p:pic>
        <p:nvPicPr>
          <p:cNvPr id="16" name="Graphic 15" descr="Smiling Face with No Fill">
            <a:extLst>
              <a:ext uri="{FF2B5EF4-FFF2-40B4-BE49-F238E27FC236}">
                <a16:creationId xmlns:a16="http://schemas.microsoft.com/office/drawing/2014/main" id="{5E59FD0B-9EF3-48D3-95CB-1C6186472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0229" y="484632"/>
            <a:ext cx="3556755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6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BC28-0ED5-F042-8114-37AB0ED4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FE95-D444-044D-A19A-3118A3B4E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Removed Missing Data (only 3 rows in initial dataset)</a:t>
            </a:r>
          </a:p>
          <a:p>
            <a:pPr marL="457200" indent="-457200">
              <a:buAutoNum type="arabicPeriod"/>
            </a:pPr>
            <a:r>
              <a:rPr lang="en-US" dirty="0"/>
              <a:t>No outliers</a:t>
            </a:r>
          </a:p>
          <a:p>
            <a:pPr marL="457200" indent="-457200">
              <a:buAutoNum type="arabicPeriod"/>
            </a:pPr>
            <a:r>
              <a:rPr lang="en-US" dirty="0"/>
              <a:t>Created new columns (features) from DATE</a:t>
            </a:r>
          </a:p>
          <a:p>
            <a:pPr marL="960120" lvl="1" indent="-457200">
              <a:buAutoNum type="arabicPeriod"/>
            </a:pPr>
            <a:r>
              <a:rPr lang="en-US" dirty="0"/>
              <a:t>DAY: Sunday-Saturday (1-7)</a:t>
            </a:r>
          </a:p>
          <a:p>
            <a:pPr marL="960120" lvl="1" indent="-457200">
              <a:buAutoNum type="arabicPeriod"/>
            </a:pPr>
            <a:r>
              <a:rPr lang="en-US" dirty="0"/>
              <a:t>DAY_OF_MONTH (1-30, 1-31, 1-28/29)</a:t>
            </a:r>
          </a:p>
          <a:p>
            <a:pPr marL="960120" lvl="1" indent="-457200">
              <a:buFont typeface="Wingdings 2" pitchFamily="18" charset="2"/>
              <a:buAutoNum type="arabicPeriod"/>
            </a:pPr>
            <a:r>
              <a:rPr lang="en-US" dirty="0"/>
              <a:t>DAY_OF_YEAR: 1-365 (or 366 on Leap Years)</a:t>
            </a:r>
          </a:p>
          <a:p>
            <a:pPr marL="960120" lvl="1" indent="-457200">
              <a:buAutoNum type="arabicPeriod"/>
            </a:pPr>
            <a:r>
              <a:rPr lang="en-US" dirty="0"/>
              <a:t>WEEK: 1-52</a:t>
            </a:r>
          </a:p>
        </p:txBody>
      </p:sp>
    </p:spTree>
    <p:extLst>
      <p:ext uri="{BB962C8B-B14F-4D97-AF65-F5344CB8AC3E}">
        <p14:creationId xmlns:p14="http://schemas.microsoft.com/office/powerpoint/2010/main" val="359811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07CDA-BDC1-FA47-9003-CC6BFB068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Exploratory Results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1466D59-FC21-433F-B4CF-4B8F9F0B8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Minimum vs Maximum Temperatures: Rain vs No Rain 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Roughly evenly distributed, slightly skewed left</a:t>
            </a:r>
          </a:p>
          <a:p>
            <a:r>
              <a:rPr lang="en-US">
                <a:solidFill>
                  <a:srgbClr val="FFFFFF"/>
                </a:solidFill>
              </a:rPr>
              <a:t>Could be useful predictor of rain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2596DEF8-F709-EF4A-847F-F2792AF7FE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41247" y="252692"/>
            <a:ext cx="3496001" cy="3251280"/>
          </a:xfrm>
          <a:prstGeom prst="rect">
            <a:avLst/>
          </a:prstGeom>
        </p:spPr>
      </p:pic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EE33FE73-2580-764B-AD5F-B882FD35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526" y="252692"/>
            <a:ext cx="3496000" cy="325128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945AFEE6-1E71-4E46-8B72-38D2F890C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20" y="3576786"/>
            <a:ext cx="3491006" cy="3251280"/>
          </a:xfrm>
          <a:prstGeom prst="rect">
            <a:avLst/>
          </a:prstGeom>
        </p:spPr>
      </p:pic>
      <p:pic>
        <p:nvPicPr>
          <p:cNvPr id="21" name="Content Placeholder 18" descr="Chart, histogram&#10;&#10;Description automatically generated">
            <a:extLst>
              <a:ext uri="{FF2B5EF4-FFF2-40B4-BE49-F238E27FC236}">
                <a16:creationId xmlns:a16="http://schemas.microsoft.com/office/drawing/2014/main" id="{DFAF537C-AD1E-BB41-A623-6E2109764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247" y="3658913"/>
            <a:ext cx="3491006" cy="32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AB7F-DCA5-1F43-BD93-1DAF9F60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Exploratory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078D90-B3A8-465B-B66C-6F2ADC31A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Day of Month: Rain vs No Rain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No apparent pattern that day of month can be used to predict if it will rain</a:t>
            </a:r>
          </a:p>
        </p:txBody>
      </p:sp>
      <p:pic>
        <p:nvPicPr>
          <p:cNvPr id="6" name="Content Placeholder 5" descr="Chart, bar chart, histogram&#10;&#10;Description automatically generated">
            <a:extLst>
              <a:ext uri="{FF2B5EF4-FFF2-40B4-BE49-F238E27FC236}">
                <a16:creationId xmlns:a16="http://schemas.microsoft.com/office/drawing/2014/main" id="{A2D0EB07-B1BE-7D47-9B52-197462A4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85" y="1465593"/>
            <a:ext cx="3829174" cy="3561132"/>
          </a:xfrm>
          <a:prstGeom prst="rect">
            <a:avLst/>
          </a:prstGeom>
        </p:spPr>
      </p:pic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C32FA55A-0610-4948-9E5B-5389B72E44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71399" y="1465594"/>
            <a:ext cx="3829174" cy="35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0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AB7F-DCA5-1F43-BD93-1DAF9F60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Exploratory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078D90-B3A8-465B-B66C-6F2ADC31A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Day of Year &amp; Week of  Year: Rain vs No Rain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Nearly inverses of each other, indicating it is probably a good predictor of rain.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5B4BC491-E5F2-D644-9D39-F0C35767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73" y="3417312"/>
            <a:ext cx="3443590" cy="3202540"/>
          </a:xfrm>
          <a:prstGeom prst="rect">
            <a:avLst/>
          </a:prstGeom>
        </p:spPr>
      </p:pic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41E2ACA2-5650-D545-BC8A-FA25F541F2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7002" y="387326"/>
            <a:ext cx="3258049" cy="3029986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3A705E1-CB7E-AB4D-A57D-7E13F9FB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272" y="394442"/>
            <a:ext cx="3258049" cy="3029986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B418A311-AA7F-9A48-9302-8D7B2C89C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361" y="3417312"/>
            <a:ext cx="3443590" cy="32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AB7F-DCA5-1F43-BD93-1DAF9F60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Exploratory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078D90-B3A8-465B-B66C-6F2ADC31A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Month: Rain vs No Rain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Nearly inverses of each other, indicating it is probably a good predictor of rain.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64E8840-BA39-BF4A-BB56-00ACEEC3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623" y="1520889"/>
            <a:ext cx="4087853" cy="3806790"/>
          </a:xfrm>
          <a:prstGeom prst="rect">
            <a:avLst/>
          </a:prstGeom>
        </p:spPr>
      </p:pic>
      <p:pic>
        <p:nvPicPr>
          <p:cNvPr id="16" name="Content Placeholder 15" descr="Chart, bar chart&#10;&#10;Description automatically generated">
            <a:extLst>
              <a:ext uri="{FF2B5EF4-FFF2-40B4-BE49-F238E27FC236}">
                <a16:creationId xmlns:a16="http://schemas.microsoft.com/office/drawing/2014/main" id="{9E9BF4EC-8DA3-B547-97AA-BA046D8A8C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20035" y="1521176"/>
            <a:ext cx="4087853" cy="38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63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AB7F-DCA5-1F43-BD93-1DAF9F60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Exploratory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078D90-B3A8-465B-B66C-6F2ADC31A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Day of Week: Rain vs No Rain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Similar counts for days of the week between days with rain vs no rain</a:t>
            </a:r>
          </a:p>
          <a:p>
            <a:r>
              <a:rPr lang="en-US" dirty="0">
                <a:solidFill>
                  <a:srgbClr val="FFFFFF"/>
                </a:solidFill>
              </a:rPr>
              <a:t>Not clear indicator or predictor of rain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7D50D-FF37-5349-A5D7-D8B356C2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511" y="1521176"/>
            <a:ext cx="3859547" cy="3594521"/>
          </a:xfrm>
          <a:prstGeom prst="rect">
            <a:avLst/>
          </a:prstGeom>
        </p:spPr>
      </p:pic>
      <p:pic>
        <p:nvPicPr>
          <p:cNvPr id="13" name="Content Placeholder 12" descr="Chart, bar chart&#10;&#10;Description automatically generated">
            <a:extLst>
              <a:ext uri="{FF2B5EF4-FFF2-40B4-BE49-F238E27FC236}">
                <a16:creationId xmlns:a16="http://schemas.microsoft.com/office/drawing/2014/main" id="{AFB640C5-A3BB-824B-AAEF-0BAFA0FCD6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87506" y="1521175"/>
            <a:ext cx="3860203" cy="359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E3C7-6E93-DD48-B27B-A3970669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Classification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331D0C01-2EEF-42B0-A4B4-8F49882BAD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248057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{BCB28A75-4EB0-804A-B30B-1B94C5F86FDC}tf10001124</Template>
  <TotalTime>8172</TotalTime>
  <Words>682</Words>
  <Application>Microsoft Macintosh PowerPoint</Application>
  <PresentationFormat>Widescreen</PresentationFormat>
  <Paragraphs>119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Corbel</vt:lpstr>
      <vt:lpstr>Wingdings 2</vt:lpstr>
      <vt:lpstr>Frame</vt:lpstr>
      <vt:lpstr>Will It Rain In Seattle?</vt:lpstr>
      <vt:lpstr>Data Set – Rain in Seattle</vt:lpstr>
      <vt:lpstr>Data Preparation</vt:lpstr>
      <vt:lpstr>Exploratory Results</vt:lpstr>
      <vt:lpstr>Exploratory Results</vt:lpstr>
      <vt:lpstr>Exploratory Results</vt:lpstr>
      <vt:lpstr>Exploratory Results</vt:lpstr>
      <vt:lpstr>Exploratory Results</vt:lpstr>
      <vt:lpstr>Models: Classification</vt:lpstr>
      <vt:lpstr>Features</vt:lpstr>
      <vt:lpstr>Initial Modelling Results</vt:lpstr>
      <vt:lpstr>Prediction Models </vt:lpstr>
      <vt:lpstr>Prediction Models </vt:lpstr>
      <vt:lpstr>Prediction Models </vt:lpstr>
      <vt:lpstr>Overcoming Overfitting</vt:lpstr>
      <vt:lpstr>PowerPoint Presentation</vt:lpstr>
      <vt:lpstr>Prediction Models </vt:lpstr>
      <vt:lpstr>Prediction Models </vt:lpstr>
      <vt:lpstr>Prediction Models </vt:lpstr>
      <vt:lpstr>Prediction Models </vt:lpstr>
      <vt:lpstr>Challenges</vt:lpstr>
      <vt:lpstr>Conclusion</vt:lpstr>
      <vt:lpstr>Future Plans for Analysis</vt:lpstr>
      <vt:lpstr>Putting it to the Test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It Rain In Seattle?</dc:title>
  <dc:creator>Isabella Sturm</dc:creator>
  <cp:lastModifiedBy>Isabella Sturm</cp:lastModifiedBy>
  <cp:revision>8</cp:revision>
  <dcterms:created xsi:type="dcterms:W3CDTF">2021-10-27T02:33:07Z</dcterms:created>
  <dcterms:modified xsi:type="dcterms:W3CDTF">2021-11-21T00:01:08Z</dcterms:modified>
</cp:coreProperties>
</file>